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667" r:id="rId4"/>
    <p:sldId id="733" r:id="rId5"/>
    <p:sldId id="751" r:id="rId6"/>
    <p:sldId id="775" r:id="rId7"/>
    <p:sldId id="753" r:id="rId8"/>
    <p:sldId id="754" r:id="rId9"/>
    <p:sldId id="776" r:id="rId10"/>
    <p:sldId id="755" r:id="rId11"/>
    <p:sldId id="756" r:id="rId12"/>
    <p:sldId id="777" r:id="rId13"/>
    <p:sldId id="781" r:id="rId14"/>
    <p:sldId id="782" r:id="rId15"/>
    <p:sldId id="757" r:id="rId16"/>
    <p:sldId id="783" r:id="rId17"/>
    <p:sldId id="780" r:id="rId18"/>
    <p:sldId id="778" r:id="rId19"/>
    <p:sldId id="758" r:id="rId20"/>
    <p:sldId id="759" r:id="rId21"/>
    <p:sldId id="773" r:id="rId22"/>
    <p:sldId id="760" r:id="rId23"/>
    <p:sldId id="779" r:id="rId24"/>
    <p:sldId id="785" r:id="rId25"/>
    <p:sldId id="7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182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6C8CE-0A75-46E3-BE90-AB1DCADCDBB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259F1-E226-4913-9389-B8BC0E487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8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class (# ppl with samples, # ppl with no </a:t>
            </a:r>
            <a:r>
              <a:rPr lang="en-US" dirty="0" err="1"/>
              <a:t>pcr</a:t>
            </a:r>
            <a:r>
              <a:rPr lang="en-US" dirty="0"/>
              <a:t> experience, # ppl with 0 R), Show </a:t>
            </a:r>
            <a:r>
              <a:rPr lang="en-US" dirty="0" err="1"/>
              <a:t>github</a:t>
            </a:r>
            <a:r>
              <a:rPr lang="en-US" dirty="0"/>
              <a:t> links/protocol links, ask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89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Trying to sequence everything on one plate/one lane. If you sequence across multiple lanes carry over some samples.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370ED0-902D-2947-85D1-2FD3FF7BF6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3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And finally, I created haplotype networks with the reference 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370ED0-902D-2947-85D1-2FD3FF7BF6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1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D495D8-EC74-7F4D-88C2-314AA0FC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  <a:cs typeface="ＭＳ Ｐゴシック" charset="-128"/>
              </a:rPr>
              <a:t>I didn’t understand for a long time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37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F, Ns and linkers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its more </a:t>
            </a:r>
            <a:r>
              <a:rPr lang="en-US" dirty="0" err="1"/>
              <a:t>compl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removes primers, dNTPs, unincorporated labeled nucleotides, enzymes, and salts from PCR and other reaction mixtures.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to pool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removes primers, dNTPs, unincorporated labeled nucleotides, enzymes, and salts from PCR and other reaction mixtures.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6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</a:t>
            </a:r>
            <a:r>
              <a:rPr lang="en-US" dirty="0" err="1"/>
              <a:t>pcr</a:t>
            </a:r>
            <a:r>
              <a:rPr lang="en-US" dirty="0"/>
              <a:t> products don’t get used for anything, we are just making sure that the pieces we extracted from the gel will be able to be detected by an </a:t>
            </a:r>
            <a:r>
              <a:rPr lang="en-US" dirty="0" err="1"/>
              <a:t>illumina</a:t>
            </a:r>
            <a:r>
              <a:rPr lang="en-US" dirty="0"/>
              <a:t>  sequencing platform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259F1-E226-4913-9389-B8BC0E4871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1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370ED0-902D-2947-85D1-2FD3FF7BF6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2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3799-91C1-4BC9-A9A5-A55BBB4F0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7FCDB-1869-4559-8986-0E54D239D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76DEC-FE10-45CA-8B19-6C254C8C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6FA5-2259-4DB6-9FE5-8303E492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81FAA-EDC2-4F3E-BC9D-2CA74470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1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ED86-7AD3-4FC6-94F6-177338FE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E960F-653A-4602-B1D4-B02321824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35F00-2AF2-4CF4-9305-74B9CD9E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9AA0-5F19-4BCE-A468-12952085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E339-B45E-4ED6-B1D4-BA70DFF2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DCA1F-35AD-4135-BD58-0B2039CEB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FF91E-B4DA-4613-AC88-D29E74085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FC96-8DF4-4899-A319-B4D98424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D707E-3258-46B1-9D86-5C483B06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E99C9-9F59-4AE9-9E56-6B2A2BCF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0D80-1364-A841-95E8-1C28F5299A29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CA24A-BDD7-584E-9E40-10855AD0F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7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95B2A-2696-EA4B-B3CB-623BD6A1D418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90DB5-AE9D-EF4D-A50D-0502547D2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3F488-89D9-3342-A2DF-5E24BA5E03F8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A0FAE-1E92-564B-A897-EA4D8A616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4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A794A-9A58-E74A-974B-0D277DDFC711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A5CA7-3DA3-C74D-8026-6AFA91827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93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23B39-3B92-6340-BE5A-180F3199F61A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6AC06-9578-B249-9E25-50CE078DC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3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A581E-2CC7-054C-87BF-646940DAD7A8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EA164-3B76-774D-B359-CCB31010D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98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69F24-C5BA-AE42-A929-2CF1FC20D843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0A705-2B03-7B4C-98F9-799AEDFCB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7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ADC0C-35B0-F040-9536-21C5BDF9E958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A7B7-16D7-7B45-A763-1A08C53CD1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2F50-DBE5-4281-88B8-C34F224A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C6CC-9388-4903-9920-56104C39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9849-322D-4738-A65C-E5AAD79A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563FC-530F-4C4B-9218-EC38CC77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2CB6-EE7A-48BE-9E63-80469E51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88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45AB4-BCF1-8742-B8C0-9087E99D2516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684AC-E134-014B-8EB3-C56CB4A78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9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07742-FD08-804F-8F99-D7D2FD24E584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1FC3D-49C1-2942-A279-9F05F479DE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57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091F6-E459-814C-BEA4-A4C41EC4279F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C1BC6-0C27-C140-905D-CA0C90FCF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4235-EE18-46A3-8590-B7926E65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9166F-DE7E-43E9-B7D7-0063300BF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78BB-4693-441D-B6C7-67E1069CE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1A03-A8FF-4685-8B7E-8C6D9BB7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6C65-6595-43B5-AAB7-8A5A6780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2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8CCE-DD76-4E0A-8404-8831331C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EAB4-B3E9-477A-8CA5-83B231434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4CA00-2C5A-4496-90FE-3568C5B5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CF29C-9710-4C38-A121-3039EC20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6EA3A-F6E8-4AB1-83B1-38B33126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B6765-D5E2-4F05-BCA7-FEA6F9A8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86FA-B837-4C80-AFA3-9652AD8A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B3CF2-22A5-47F8-801B-4540B1F7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6ABDD-7CA5-469D-8F1F-196F7668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82C95-1BF3-47AF-BD56-D96F3904D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4A146-62C6-454A-B2DB-5CC150399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0A89E-8774-4492-869E-6E9E02D5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4E377-4AA8-4A7B-AC6D-4A81D770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9061F-3C74-40F9-B83F-77CF5D93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6197-1FDB-400D-86FA-BD4AE7D1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144C-4999-420C-BA51-62003C85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7C26B-F62B-4923-A4AF-872D4DE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31ABF-478E-43E5-8EAA-64C464A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3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60B6A-959B-45D1-A9A8-9B104040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5E771-E266-4DFF-80A5-6A9912FD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6E71A-4A7C-4B0D-B9E2-4250D6B5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6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714-68D1-47AA-9F30-D6E39569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CE48-03C8-47FC-AD0F-8B6955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2DB5-B513-451E-AD6C-79C3F488A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99D2B-1356-411F-990F-26CC04EF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B52D0-BDE7-418C-8944-CD049486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01684-1C65-42D0-9181-0BAF2088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25BE-C134-4B3F-9FE1-61C1F40F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6C3A1-903E-4185-91FE-098F02ED9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0E7D0-8862-4AB4-BA89-021AB204F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8901D-3BE8-4205-8D56-69668BE2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A6CBD-F68F-4330-AC51-9657D873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F7DAA-3B04-44E8-A7BF-0CD2376F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1ABC4-9CEF-4EE9-9E21-94B5C85B5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229F7-882E-47C5-B594-AA717B82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D92DA-6913-4A50-8210-9F2319B30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57C11-C1A1-4C16-8E2E-83F271132F23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28ADE-2077-4844-8FE5-7BD44A01E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8041A-187F-42DF-BF2C-035B5F6FE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EF518-2E87-4B36-810E-B55C3F4B3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7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text styles</a:t>
            </a:r>
          </a:p>
          <a:p>
            <a:pPr lvl="1"/>
            <a:r>
              <a:rPr lang="en-CA" altLang="en-US"/>
              <a:t>Second level</a:t>
            </a:r>
          </a:p>
          <a:p>
            <a:pPr lvl="2"/>
            <a:r>
              <a:rPr lang="en-CA" altLang="en-US"/>
              <a:t>Third level</a:t>
            </a:r>
          </a:p>
          <a:p>
            <a:pPr lvl="3"/>
            <a:r>
              <a:rPr lang="en-CA" altLang="en-US"/>
              <a:t>Fourth level</a:t>
            </a:r>
          </a:p>
          <a:p>
            <a:pPr lvl="4"/>
            <a:r>
              <a:rPr lang="en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AFCD924-B82F-B44A-910A-530783C8153B}" type="datetime1">
              <a:rPr lang="en-US"/>
              <a:pPr>
                <a:defRPr/>
              </a:pPr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5F21E06-077D-CF43-9381-667EB14E0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316C-AA2B-4759-BE32-B1AE96504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Metabarcoding and lab pipeline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60A2A-42CC-435F-96E7-8BF9AFC67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Addition of barcodes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548869" y="2688076"/>
            <a:ext cx="7260498" cy="1757172"/>
            <a:chOff x="969154" y="1528763"/>
            <a:chExt cx="7260498" cy="1757172"/>
          </a:xfrm>
        </p:grpSpPr>
        <p:sp>
          <p:nvSpPr>
            <p:cNvPr id="4" name="Rectangle 3"/>
            <p:cNvSpPr/>
            <p:nvPr/>
          </p:nvSpPr>
          <p:spPr>
            <a:xfrm>
              <a:off x="2857500" y="1528763"/>
              <a:ext cx="3443288" cy="7572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alibri"/>
                </a:rPr>
                <a:t>ITS2 Region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3563" y="2325885"/>
              <a:ext cx="657225" cy="5125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57500" y="2325885"/>
              <a:ext cx="728663" cy="50894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F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2340892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14464" y="2337493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49533" y="2338833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9154" y="285137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37035" y="2348928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3984" y="2832797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9053" y="2834137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98148" y="284984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15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21780" y="164120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What are the barcodes for?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28735" y="2606459"/>
            <a:ext cx="7260498" cy="1757172"/>
            <a:chOff x="969154" y="1528763"/>
            <a:chExt cx="7260498" cy="1757172"/>
          </a:xfrm>
        </p:grpSpPr>
        <p:sp>
          <p:nvSpPr>
            <p:cNvPr id="4" name="Rectangle 3"/>
            <p:cNvSpPr/>
            <p:nvPr/>
          </p:nvSpPr>
          <p:spPr>
            <a:xfrm>
              <a:off x="2857500" y="1528763"/>
              <a:ext cx="3443288" cy="7572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alibri"/>
                </a:rPr>
                <a:t>ITS2 Region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3563" y="2325885"/>
              <a:ext cx="657225" cy="5125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57500" y="2325885"/>
              <a:ext cx="728663" cy="50894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F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2340892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14464" y="2337493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49533" y="2338833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9154" y="285137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37035" y="2348928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23984" y="2832797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59053" y="2834137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98148" y="284984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1650331D-9E2E-4478-BC33-00A1729F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56" y="943205"/>
            <a:ext cx="2473004" cy="1000637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96304523-BF5F-496A-A94D-D3366C49E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56" y="2610770"/>
            <a:ext cx="2473004" cy="100063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C480E97-9FF8-4622-8428-B5AEE9657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56" y="4268163"/>
            <a:ext cx="2473004" cy="100063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A708A0A-2179-4F66-8898-E1CAD526CBB7}"/>
              </a:ext>
            </a:extLst>
          </p:cNvPr>
          <p:cNvSpPr txBox="1">
            <a:spLocks/>
          </p:cNvSpPr>
          <p:nvPr/>
        </p:nvSpPr>
        <p:spPr>
          <a:xfrm>
            <a:off x="2766336" y="1094898"/>
            <a:ext cx="2932852" cy="795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Sample 1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2E3D8AA-046D-462E-BEE7-5B87B0B6B02A}"/>
              </a:ext>
            </a:extLst>
          </p:cNvPr>
          <p:cNvSpPr txBox="1">
            <a:spLocks/>
          </p:cNvSpPr>
          <p:nvPr/>
        </p:nvSpPr>
        <p:spPr>
          <a:xfrm>
            <a:off x="2798160" y="2664108"/>
            <a:ext cx="2932852" cy="795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Sample 2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A69C38E-2222-44B0-8E32-68A30D3423B1}"/>
              </a:ext>
            </a:extLst>
          </p:cNvPr>
          <p:cNvSpPr txBox="1">
            <a:spLocks/>
          </p:cNvSpPr>
          <p:nvPr/>
        </p:nvSpPr>
        <p:spPr>
          <a:xfrm>
            <a:off x="2818256" y="4362291"/>
            <a:ext cx="2932852" cy="795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Sample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1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2</a:t>
            </a:r>
            <a:r>
              <a:rPr lang="en-US" altLang="en-US" baseline="30000" dirty="0">
                <a:solidFill>
                  <a:srgbClr val="6EE6E3"/>
                </a:solidFill>
              </a:rPr>
              <a:t>nd</a:t>
            </a:r>
            <a:r>
              <a:rPr lang="en-US" altLang="en-US" dirty="0">
                <a:solidFill>
                  <a:srgbClr val="6EE6E3"/>
                </a:solidFill>
              </a:rPr>
              <a:t> PCR Amplification </a:t>
            </a:r>
            <a:endParaRPr lang="en-US" altLang="en-US" dirty="0"/>
          </a:p>
        </p:txBody>
      </p:sp>
      <p:pic>
        <p:nvPicPr>
          <p:cNvPr id="13" name="Picture 2" descr="Schematic drawing of a complete PCR cycle">
            <a:extLst>
              <a:ext uri="{FF2B5EF4-FFF2-40B4-BE49-F238E27FC236}">
                <a16:creationId xmlns:a16="http://schemas.microsoft.com/office/drawing/2014/main" id="{7A1AE1BE-8316-4B3F-B9E8-CD13B5B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4" y="1466667"/>
            <a:ext cx="11353800" cy="486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7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Gel </a:t>
            </a:r>
            <a:r>
              <a:rPr lang="en-US" altLang="en-US" dirty="0" err="1">
                <a:solidFill>
                  <a:srgbClr val="6EE6E3"/>
                </a:solidFill>
              </a:rPr>
              <a:t>pcr</a:t>
            </a:r>
            <a:r>
              <a:rPr lang="en-US" altLang="en-US" dirty="0">
                <a:solidFill>
                  <a:srgbClr val="6EE6E3"/>
                </a:solidFill>
              </a:rPr>
              <a:t> products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AEC2-1BB7-4C34-BA47-ED1AFB2A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144588"/>
            <a:ext cx="4305300" cy="52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Pooling products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47" y="1390249"/>
            <a:ext cx="3555883" cy="43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PCR Cleanup for pooled samples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9" y="1474788"/>
            <a:ext cx="8941843" cy="30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7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Gel extraction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17988" r="10795"/>
          <a:stretch/>
        </p:blipFill>
        <p:spPr>
          <a:xfrm>
            <a:off x="3822318" y="1390248"/>
            <a:ext cx="4547363" cy="3638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9612" y="5400676"/>
            <a:ext cx="380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white"/>
                </a:solidFill>
                <a:latin typeface="Calibri" charset="0"/>
              </a:rPr>
              <a:t>Leave overnight in </a:t>
            </a:r>
            <a:r>
              <a:rPr lang="en-US" sz="2800" dirty="0" err="1">
                <a:solidFill>
                  <a:prstClr val="white"/>
                </a:solidFill>
                <a:latin typeface="Calibri" charset="0"/>
              </a:rPr>
              <a:t>MilliQ</a:t>
            </a:r>
            <a:endParaRPr lang="en-US" sz="2800" dirty="0">
              <a:solidFill>
                <a:prstClr val="white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Test PCR with Illumina adapters</a:t>
            </a:r>
            <a:endParaRPr lang="en-US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3E17E9-4F9E-4455-8C17-2676CC44AB6D}"/>
              </a:ext>
            </a:extLst>
          </p:cNvPr>
          <p:cNvGrpSpPr/>
          <p:nvPr/>
        </p:nvGrpSpPr>
        <p:grpSpPr>
          <a:xfrm>
            <a:off x="1452479" y="1331706"/>
            <a:ext cx="8978014" cy="1757172"/>
            <a:chOff x="110271" y="1528763"/>
            <a:chExt cx="8978014" cy="1757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A05BC1-DFBB-499D-8B92-F1402A19E993}"/>
                </a:ext>
              </a:extLst>
            </p:cNvPr>
            <p:cNvSpPr/>
            <p:nvPr/>
          </p:nvSpPr>
          <p:spPr>
            <a:xfrm>
              <a:off x="2857500" y="1528763"/>
              <a:ext cx="3443288" cy="7572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alibri"/>
                </a:rPr>
                <a:t>ITS2 Region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BCCFC7-9CA1-468D-B7F6-5764B1295D63}"/>
                </a:ext>
              </a:extLst>
            </p:cNvPr>
            <p:cNvSpPr/>
            <p:nvPr/>
          </p:nvSpPr>
          <p:spPr>
            <a:xfrm>
              <a:off x="5643563" y="2325885"/>
              <a:ext cx="657225" cy="5125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775586-5545-451F-B6AD-85594B266DAB}"/>
                </a:ext>
              </a:extLst>
            </p:cNvPr>
            <p:cNvSpPr/>
            <p:nvPr/>
          </p:nvSpPr>
          <p:spPr>
            <a:xfrm>
              <a:off x="2857500" y="2325885"/>
              <a:ext cx="728663" cy="50894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700" dirty="0">
                  <a:solidFill>
                    <a:prstClr val="black"/>
                  </a:solidFill>
                  <a:latin typeface="Calibri"/>
                </a:rPr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5CBDB9-B7FB-4F21-AE26-6A485897BCC6}"/>
                </a:ext>
              </a:extLst>
            </p:cNvPr>
            <p:cNvSpPr/>
            <p:nvPr/>
          </p:nvSpPr>
          <p:spPr>
            <a:xfrm>
              <a:off x="2286000" y="2340892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160C5-DFF1-42AB-90D1-3BC07F1FB72B}"/>
                </a:ext>
              </a:extLst>
            </p:cNvPr>
            <p:cNvSpPr/>
            <p:nvPr/>
          </p:nvSpPr>
          <p:spPr>
            <a:xfrm>
              <a:off x="1414464" y="2337493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70A86-68FF-466F-8618-80516C449F22}"/>
                </a:ext>
              </a:extLst>
            </p:cNvPr>
            <p:cNvSpPr/>
            <p:nvPr/>
          </p:nvSpPr>
          <p:spPr>
            <a:xfrm>
              <a:off x="6949533" y="2338833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B9B859-C7CF-4AE3-9905-E7F6E2D0943D}"/>
                </a:ext>
              </a:extLst>
            </p:cNvPr>
            <p:cNvSpPr/>
            <p:nvPr/>
          </p:nvSpPr>
          <p:spPr>
            <a:xfrm>
              <a:off x="969154" y="285137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DA28A1-DEB9-4988-8E7F-13A62290E6D4}"/>
                </a:ext>
              </a:extLst>
            </p:cNvPr>
            <p:cNvSpPr/>
            <p:nvPr/>
          </p:nvSpPr>
          <p:spPr>
            <a:xfrm>
              <a:off x="8272516" y="2863405"/>
              <a:ext cx="815769" cy="39647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600" dirty="0">
                  <a:solidFill>
                    <a:prstClr val="black"/>
                  </a:solidFill>
                  <a:latin typeface="Calibri"/>
                </a:rPr>
                <a:t>P7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E3741-B5A2-4C9E-9D65-2A8A046328D8}"/>
                </a:ext>
              </a:extLst>
            </p:cNvPr>
            <p:cNvSpPr/>
            <p:nvPr/>
          </p:nvSpPr>
          <p:spPr>
            <a:xfrm>
              <a:off x="110271" y="2850901"/>
              <a:ext cx="815769" cy="396472"/>
            </a:xfrm>
            <a:prstGeom prst="rect">
              <a:avLst/>
            </a:prstGeom>
            <a:solidFill>
              <a:srgbClr val="30FF66"/>
            </a:solidFill>
            <a:ln>
              <a:solidFill>
                <a:srgbClr val="02E94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600" dirty="0">
                  <a:solidFill>
                    <a:prstClr val="black"/>
                  </a:solidFill>
                  <a:latin typeface="Calibri"/>
                </a:rPr>
                <a:t>P5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ED355A-E864-47A0-90E2-C1E7CB302EBF}"/>
                </a:ext>
              </a:extLst>
            </p:cNvPr>
            <p:cNvSpPr/>
            <p:nvPr/>
          </p:nvSpPr>
          <p:spPr>
            <a:xfrm>
              <a:off x="6337035" y="2348928"/>
              <a:ext cx="533410" cy="46285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white"/>
                  </a:solidFill>
                  <a:latin typeface="Calibri"/>
                </a:rPr>
                <a:t>N’s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5D77E6-9098-4CBA-A7F4-65D206CD64A3}"/>
                </a:ext>
              </a:extLst>
            </p:cNvPr>
            <p:cNvSpPr/>
            <p:nvPr/>
          </p:nvSpPr>
          <p:spPr>
            <a:xfrm>
              <a:off x="1423984" y="2832797"/>
              <a:ext cx="815769" cy="4517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053FE-9B5B-4445-915C-5C69BE69C492}"/>
                </a:ext>
              </a:extLst>
            </p:cNvPr>
            <p:cNvSpPr/>
            <p:nvPr/>
          </p:nvSpPr>
          <p:spPr>
            <a:xfrm>
              <a:off x="6959053" y="2834137"/>
              <a:ext cx="815769" cy="4517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Linker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B9EC1B-8DCF-4576-B882-699D73929AC0}"/>
                </a:ext>
              </a:extLst>
            </p:cNvPr>
            <p:cNvSpPr/>
            <p:nvPr/>
          </p:nvSpPr>
          <p:spPr>
            <a:xfrm>
              <a:off x="7798148" y="2849842"/>
              <a:ext cx="431504" cy="4061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white"/>
                  </a:solidFill>
                  <a:latin typeface="Calibri"/>
                </a:rPr>
                <a:t>BC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A3F13F-D143-43F5-9B3A-A359F5302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r="-2762" b="69540"/>
          <a:stretch/>
        </p:blipFill>
        <p:spPr bwMode="auto">
          <a:xfrm>
            <a:off x="3805214" y="4120738"/>
            <a:ext cx="4232275" cy="208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CD69F-CD25-4201-A51E-C16A170838FA}"/>
              </a:ext>
            </a:extLst>
          </p:cNvPr>
          <p:cNvSpPr txBox="1"/>
          <p:nvPr/>
        </p:nvSpPr>
        <p:spPr>
          <a:xfrm>
            <a:off x="6912125" y="4564972"/>
            <a:ext cx="53194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Ready to sequence!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7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Illumina Sequencing</a:t>
            </a:r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 b="7821"/>
          <a:stretch/>
        </p:blipFill>
        <p:spPr>
          <a:xfrm>
            <a:off x="1782455" y="1514476"/>
            <a:ext cx="7929205" cy="4843462"/>
          </a:xfrm>
        </p:spPr>
      </p:pic>
    </p:spTree>
    <p:extLst>
      <p:ext uri="{BB962C8B-B14F-4D97-AF65-F5344CB8AC3E}">
        <p14:creationId xmlns:p14="http://schemas.microsoft.com/office/powerpoint/2010/main" val="232460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24724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Millions of reads from Illumina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b="8986"/>
          <a:stretch/>
        </p:blipFill>
        <p:spPr>
          <a:xfrm>
            <a:off x="1706254" y="1204510"/>
            <a:ext cx="8330319" cy="5067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00" y="3738361"/>
            <a:ext cx="5120409" cy="28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6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3" name="Picture 32" descr="MAX_series12_24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49" t="8253" r="6195" b="11980"/>
          <a:stretch>
            <a:fillRect/>
          </a:stretch>
        </p:blipFill>
        <p:spPr bwMode="auto">
          <a:xfrm>
            <a:off x="1428810" y="1816572"/>
            <a:ext cx="2658658" cy="215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31" descr="Acropora_millepor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622" y="1438407"/>
            <a:ext cx="3877503" cy="29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988655" y="190196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6EE6E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Figuring out what is present in complex communities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89" y="2520822"/>
            <a:ext cx="194945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" name="TextBox 233"/>
          <p:cNvSpPr txBox="1"/>
          <p:nvPr/>
        </p:nvSpPr>
        <p:spPr>
          <a:xfrm>
            <a:off x="1988655" y="4222623"/>
            <a:ext cx="2724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Algae OR Fungi</a:t>
            </a:r>
          </a:p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(ITS2)</a:t>
            </a:r>
            <a:endParaRPr lang="en-US" sz="2800" b="1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5053103" y="4657645"/>
            <a:ext cx="2724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Eukaryotes</a:t>
            </a:r>
          </a:p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(18S)</a:t>
            </a:r>
            <a:endParaRPr lang="en-US" sz="2800" b="1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7011979" y="4042449"/>
            <a:ext cx="33800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Bacteria</a:t>
            </a:r>
          </a:p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Calibri"/>
              </a:rPr>
              <a:t>(16S)</a:t>
            </a:r>
            <a:endParaRPr lang="en-US" sz="2800" b="1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2272460" y="5888038"/>
            <a:ext cx="7743594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How can we begin to understand how these communities differ across species, time and space?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22" y="2839506"/>
            <a:ext cx="2214999" cy="1886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80" y="2212295"/>
            <a:ext cx="1857609" cy="18576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4848-1E09-DA46-99B4-ED02BF4A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Illumina </a:t>
            </a:r>
            <a:r>
              <a:rPr lang="en-US" altLang="en-US" dirty="0" err="1">
                <a:solidFill>
                  <a:srgbClr val="6EE6E3"/>
                </a:solidFill>
              </a:rPr>
              <a:t>fastq</a:t>
            </a:r>
            <a:r>
              <a:rPr lang="en-US" altLang="en-US" dirty="0">
                <a:solidFill>
                  <a:srgbClr val="6EE6E3"/>
                </a:solidFill>
              </a:rPr>
              <a:t> file format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FFDA8-2CFC-0945-9CFB-CD33A442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77646"/>
            <a:ext cx="8111088" cy="45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53904" y="575864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What to do with sequencing data</a:t>
            </a: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326926" y="1861736"/>
            <a:ext cx="3443288" cy="7572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ITS2 Region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112990" y="2658857"/>
            <a:ext cx="657225" cy="5125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6927" y="2658857"/>
            <a:ext cx="728663" cy="508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5426" y="2673865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3891" y="2670465"/>
            <a:ext cx="815769" cy="451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8960" y="2671805"/>
            <a:ext cx="815769" cy="4517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580" y="3184345"/>
            <a:ext cx="431504" cy="406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BC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1943" y="3196377"/>
            <a:ext cx="815769" cy="39647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79698" y="3183873"/>
            <a:ext cx="815769" cy="396472"/>
          </a:xfrm>
          <a:prstGeom prst="rect">
            <a:avLst/>
          </a:prstGeom>
          <a:solidFill>
            <a:srgbClr val="30FF66"/>
          </a:solidFill>
          <a:ln>
            <a:solidFill>
              <a:srgbClr val="02E9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06461" y="2681901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93411" y="3165769"/>
            <a:ext cx="815769" cy="451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28480" y="3167109"/>
            <a:ext cx="815769" cy="4517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67574" y="3182815"/>
            <a:ext cx="431504" cy="4061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BC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23C53C-E50F-C64C-8CEC-5C27DD6023F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9"/>
          <a:stretch/>
        </p:blipFill>
        <p:spPr>
          <a:xfrm>
            <a:off x="1579698" y="4134426"/>
            <a:ext cx="9050175" cy="22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A9F80E0F-863D-4DCD-BD78-D9633F63D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200"/>
            <a:ext cx="11780520" cy="2745098"/>
          </a:xfrm>
        </p:spPr>
        <p:txBody>
          <a:bodyPr/>
          <a:lstStyle/>
          <a:p>
            <a:r>
              <a:rPr lang="en-US" altLang="en-US" sz="3000" dirty="0">
                <a:solidFill>
                  <a:schemeClr val="bg1"/>
                </a:solidFill>
              </a:rPr>
              <a:t>Isolate DNA from community (coral, plankton)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Add primer (ITS2, 16S, 18S) and PCR to amplify region of interest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Check PCR product on gel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Clean PCR products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Add barcodes and PCR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Check PCR product on gel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Pool samples 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Clean pooled PCR products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Gel pooled products &amp; gel extraction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Test PCR with P5/P7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Gel to check test PCR product </a:t>
            </a:r>
          </a:p>
          <a:p>
            <a:r>
              <a:rPr lang="en-US" altLang="en-US" sz="3000" dirty="0">
                <a:solidFill>
                  <a:schemeClr val="bg1"/>
                </a:solidFill>
              </a:rPr>
              <a:t>Sequence!</a:t>
            </a:r>
            <a:br>
              <a:rPr lang="en-US" altLang="en-US" dirty="0">
                <a:solidFill>
                  <a:schemeClr val="bg1"/>
                </a:solidFill>
              </a:rPr>
            </a:b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8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/>
          </p:cNvSpPr>
          <p:nvPr/>
        </p:nvSpPr>
        <p:spPr bwMode="auto">
          <a:xfrm>
            <a:off x="1490662" y="-181387"/>
            <a:ext cx="91773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400" dirty="0">
                <a:solidFill>
                  <a:srgbClr val="6EE6E3"/>
                </a:solidFill>
                <a:latin typeface="Calibri"/>
              </a:rPr>
              <a:t>Some other random stuff</a:t>
            </a:r>
            <a:endParaRPr lang="en-US" altLang="en-US" sz="3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9B60447-BA65-44E3-8B98-4684D199EA07}"/>
              </a:ext>
            </a:extLst>
          </p:cNvPr>
          <p:cNvSpPr txBox="1"/>
          <p:nvPr/>
        </p:nvSpPr>
        <p:spPr>
          <a:xfrm>
            <a:off x="578068" y="776947"/>
            <a:ext cx="67791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Thinking about batch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Markers may change depending on the question you are interested 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Can combine multiple markers in a single sequencing lane (e.g. pool ITS2 and 16S together) </a:t>
            </a:r>
          </a:p>
          <a:p>
            <a:endParaRPr lang="en-US" altLang="en-US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ow to Batch Correct Single Cell. Comparing batch correction methods for… |  by Nikolay Oskolkov | Towards Data Science">
            <a:extLst>
              <a:ext uri="{FF2B5EF4-FFF2-40B4-BE49-F238E27FC236}">
                <a16:creationId xmlns:a16="http://schemas.microsoft.com/office/drawing/2014/main" id="{81283831-7458-4CD5-865F-EE55E83A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8" y="1477854"/>
            <a:ext cx="99631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606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/>
          </p:cNvSpPr>
          <p:nvPr/>
        </p:nvSpPr>
        <p:spPr bwMode="auto">
          <a:xfrm>
            <a:off x="1490662" y="-181387"/>
            <a:ext cx="91773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3400" dirty="0">
                <a:solidFill>
                  <a:srgbClr val="6EE6E3"/>
                </a:solidFill>
                <a:latin typeface="Calibri"/>
              </a:rPr>
              <a:t>Some other random stuff</a:t>
            </a:r>
            <a:endParaRPr lang="en-US" altLang="en-US" sz="3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9B60447-BA65-44E3-8B98-4684D199EA07}"/>
              </a:ext>
            </a:extLst>
          </p:cNvPr>
          <p:cNvSpPr txBox="1"/>
          <p:nvPr/>
        </p:nvSpPr>
        <p:spPr>
          <a:xfrm>
            <a:off x="578068" y="776947"/>
            <a:ext cx="67791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Think about batch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Markers may change depending on the question you are interested 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chemeClr val="bg1"/>
                </a:solidFill>
              </a:rPr>
              <a:t>Can combine multiple markers in a single sequencing lane (e.g. pool ITS2 and 16S together) </a:t>
            </a:r>
          </a:p>
          <a:p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1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926609" y="179789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err="1">
                <a:solidFill>
                  <a:srgbClr val="6EE6E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Metabarcoding</a:t>
            </a:r>
            <a:r>
              <a:rPr lang="en-US" b="1" dirty="0">
                <a:solidFill>
                  <a:srgbClr val="6EE6E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and Sequencing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803779" y="1420172"/>
            <a:ext cx="8229600" cy="4525962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Isolate DNA from community (coral, plankton)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Choose your locus (ITS2, 16S, 18S)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Design specific primers for your target of interest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Use Polymerase Chain Reaction (PCR) to amplify the target 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Prepare amplicon construct using additional PCR steps to attach Illumina adapters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Sequence! 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DNA Isolation</a:t>
            </a:r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50464" y="1047052"/>
            <a:ext cx="4204143" cy="5402516"/>
            <a:chOff x="2430879" y="900752"/>
            <a:chExt cx="4469793" cy="57438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879" y="900752"/>
              <a:ext cx="4282241" cy="561605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94830" y="1774209"/>
              <a:ext cx="1992573" cy="4544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7214" y="1644964"/>
              <a:ext cx="1860190" cy="281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6878" y="1450848"/>
              <a:ext cx="1500525" cy="323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25454" y="900753"/>
              <a:ext cx="1461950" cy="605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49952" y="917662"/>
              <a:ext cx="1750309" cy="335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64480" y="900752"/>
              <a:ext cx="1536192" cy="5743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95017" y="1047051"/>
            <a:ext cx="4374422" cy="3512550"/>
          </a:xfrm>
        </p:spPr>
        <p:txBody>
          <a:bodyPr/>
          <a:lstStyle/>
          <a:p>
            <a:r>
              <a:rPr lang="en-US" altLang="en-US" sz="2400" dirty="0">
                <a:solidFill>
                  <a:schemeClr val="bg1"/>
                </a:solidFill>
              </a:rPr>
              <a:t>Digest DNA- Proteinase K (1 </a:t>
            </a:r>
            <a:r>
              <a:rPr lang="en-US" altLang="en-US" sz="2400" dirty="0" err="1">
                <a:solidFill>
                  <a:schemeClr val="bg1"/>
                </a:solidFill>
              </a:rPr>
              <a:t>hr</a:t>
            </a:r>
            <a:r>
              <a:rPr lang="en-US" alt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en-US" sz="2400" dirty="0">
                <a:solidFill>
                  <a:schemeClr val="bg1"/>
                </a:solidFill>
              </a:rPr>
              <a:t>PCA </a:t>
            </a:r>
            <a:r>
              <a:rPr lang="en-US" altLang="en-US" sz="2400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en-US" altLang="en-US" sz="2400" dirty="0">
                <a:solidFill>
                  <a:schemeClr val="bg1"/>
                </a:solidFill>
              </a:rPr>
              <a:t>3 rinses (1.5 </a:t>
            </a:r>
            <a:r>
              <a:rPr lang="en-US" altLang="en-US" sz="2400" dirty="0" err="1">
                <a:solidFill>
                  <a:schemeClr val="bg1"/>
                </a:solidFill>
              </a:rPr>
              <a:t>hr</a:t>
            </a:r>
            <a:r>
              <a:rPr lang="en-US" alt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en-US" sz="2400" dirty="0">
                <a:solidFill>
                  <a:schemeClr val="bg1"/>
                </a:solidFill>
              </a:rPr>
              <a:t>Ethanol precipitation (30 mins)</a:t>
            </a:r>
          </a:p>
          <a:p>
            <a:r>
              <a:rPr lang="en-US" altLang="en-US" sz="2400" dirty="0">
                <a:solidFill>
                  <a:schemeClr val="bg1"/>
                </a:solidFill>
              </a:rPr>
              <a:t>DNA rehydration (15 mins)</a:t>
            </a:r>
          </a:p>
          <a:p>
            <a:r>
              <a:rPr lang="en-US" altLang="en-US" sz="2400" dirty="0">
                <a:solidFill>
                  <a:schemeClr val="bg1"/>
                </a:solidFill>
              </a:rPr>
              <a:t>DNA quantification </a:t>
            </a:r>
            <a:r>
              <a:rPr lang="en-US" altLang="en-US" sz="2400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nanodrop</a:t>
            </a:r>
            <a:endParaRPr lang="en-US" altLang="en-US" sz="2400" dirty="0">
              <a:solidFill>
                <a:schemeClr val="bg1"/>
              </a:solidFill>
            </a:endParaRPr>
          </a:p>
          <a:p>
            <a:r>
              <a:rPr lang="en-US" altLang="en-US" sz="2400" dirty="0">
                <a:solidFill>
                  <a:schemeClr val="bg1"/>
                </a:solidFill>
              </a:rPr>
              <a:t>DNA visualization </a:t>
            </a:r>
            <a:r>
              <a:rPr lang="en-US" altLang="en-US" sz="2400" dirty="0">
                <a:solidFill>
                  <a:schemeClr val="bg1"/>
                </a:solidFill>
                <a:sym typeface="Wingdings"/>
              </a:rPr>
              <a:t> agarose gel electrophoresis</a:t>
            </a:r>
          </a:p>
          <a:p>
            <a:r>
              <a:rPr lang="en-US" altLang="en-US" sz="2400" dirty="0">
                <a:solidFill>
                  <a:schemeClr val="bg1"/>
                </a:solidFill>
                <a:sym typeface="Wingdings"/>
              </a:rPr>
              <a:t>Cost - &lt;$0.50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aichelman_9_22_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087" r="13177" b="72528"/>
          <a:stretch/>
        </p:blipFill>
        <p:spPr>
          <a:xfrm>
            <a:off x="5055488" y="5112154"/>
            <a:ext cx="5360260" cy="15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What’s a “primer”</a:t>
            </a:r>
            <a:endParaRPr lang="en-US" alt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B3FF889-4058-47FF-9298-239163CA5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1" y="1600200"/>
            <a:ext cx="20955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86F611-B7CC-4BAC-B832-A2970C4A4C45}"/>
              </a:ext>
            </a:extLst>
          </p:cNvPr>
          <p:cNvSpPr/>
          <p:nvPr/>
        </p:nvSpPr>
        <p:spPr>
          <a:xfrm>
            <a:off x="4374356" y="4255618"/>
            <a:ext cx="3443288" cy="7572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ITS2 Region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A0913B-6443-4EB1-988E-FA9B744F930D}"/>
              </a:ext>
            </a:extLst>
          </p:cNvPr>
          <p:cNvSpPr/>
          <p:nvPr/>
        </p:nvSpPr>
        <p:spPr>
          <a:xfrm>
            <a:off x="7160419" y="5052740"/>
            <a:ext cx="657225" cy="5125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2949B9-2EBE-4635-B586-8E39B3BF5016}"/>
              </a:ext>
            </a:extLst>
          </p:cNvPr>
          <p:cNvSpPr/>
          <p:nvPr/>
        </p:nvSpPr>
        <p:spPr>
          <a:xfrm>
            <a:off x="4374356" y="5052740"/>
            <a:ext cx="728663" cy="508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898BD1-CF7E-471A-9DA3-CB9E6A4513A7}"/>
              </a:ext>
            </a:extLst>
          </p:cNvPr>
          <p:cNvSpPr/>
          <p:nvPr/>
        </p:nvSpPr>
        <p:spPr>
          <a:xfrm>
            <a:off x="3802856" y="5067747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30276A-E39A-46DC-8D5B-A059CBF93B81}"/>
              </a:ext>
            </a:extLst>
          </p:cNvPr>
          <p:cNvSpPr/>
          <p:nvPr/>
        </p:nvSpPr>
        <p:spPr>
          <a:xfrm>
            <a:off x="2931320" y="5064348"/>
            <a:ext cx="815769" cy="451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0D69CE-00E3-4AAE-9CAB-3509037A3763}"/>
              </a:ext>
            </a:extLst>
          </p:cNvPr>
          <p:cNvSpPr/>
          <p:nvPr/>
        </p:nvSpPr>
        <p:spPr>
          <a:xfrm>
            <a:off x="8466389" y="5065688"/>
            <a:ext cx="815769" cy="4517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611AE4-EAA7-4F19-81B4-FD2766E4691A}"/>
              </a:ext>
            </a:extLst>
          </p:cNvPr>
          <p:cNvSpPr/>
          <p:nvPr/>
        </p:nvSpPr>
        <p:spPr>
          <a:xfrm>
            <a:off x="7853891" y="5075783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pic>
        <p:nvPicPr>
          <p:cNvPr id="2050" name="Picture 2" descr="Store more. Much more! | The Why Files">
            <a:extLst>
              <a:ext uri="{FF2B5EF4-FFF2-40B4-BE49-F238E27FC236}">
                <a16:creationId xmlns:a16="http://schemas.microsoft.com/office/drawing/2014/main" id="{6E88F198-9112-40FE-8616-ABD9DA4D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1" y="1036209"/>
            <a:ext cx="3952433" cy="29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5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PCR Amplification</a:t>
            </a:r>
            <a:endParaRPr lang="en-US" altLang="en-US" dirty="0"/>
          </a:p>
        </p:txBody>
      </p:sp>
      <p:pic>
        <p:nvPicPr>
          <p:cNvPr id="13" name="Picture 2" descr="Schematic drawing of a complete PCR cycle">
            <a:extLst>
              <a:ext uri="{FF2B5EF4-FFF2-40B4-BE49-F238E27FC236}">
                <a16:creationId xmlns:a16="http://schemas.microsoft.com/office/drawing/2014/main" id="{7A1AE1BE-8316-4B3F-B9E8-CD13B5B9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4" y="1466667"/>
            <a:ext cx="11353800" cy="486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9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Cycle Checking Example 1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48271"/>
          <a:stretch/>
        </p:blipFill>
        <p:spPr>
          <a:xfrm>
            <a:off x="2847473" y="1144588"/>
            <a:ext cx="6497053" cy="16215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45B313-4080-4677-A878-C313A244D3D1}"/>
              </a:ext>
            </a:extLst>
          </p:cNvPr>
          <p:cNvSpPr/>
          <p:nvPr/>
        </p:nvSpPr>
        <p:spPr>
          <a:xfrm>
            <a:off x="4223213" y="3050381"/>
            <a:ext cx="3443288" cy="7572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ITS2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011CFD-9EF8-4EA0-8CB0-C47AC4B27BC7}"/>
              </a:ext>
            </a:extLst>
          </p:cNvPr>
          <p:cNvSpPr/>
          <p:nvPr/>
        </p:nvSpPr>
        <p:spPr>
          <a:xfrm>
            <a:off x="7009277" y="3847502"/>
            <a:ext cx="657225" cy="5125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BCA877-6781-4D34-8BCF-91EF56B9D714}"/>
              </a:ext>
            </a:extLst>
          </p:cNvPr>
          <p:cNvSpPr/>
          <p:nvPr/>
        </p:nvSpPr>
        <p:spPr>
          <a:xfrm>
            <a:off x="4223214" y="3847502"/>
            <a:ext cx="728663" cy="508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E3908B-61A3-42E9-8033-5AF62A3DEE8D}"/>
              </a:ext>
            </a:extLst>
          </p:cNvPr>
          <p:cNvSpPr/>
          <p:nvPr/>
        </p:nvSpPr>
        <p:spPr>
          <a:xfrm>
            <a:off x="3651713" y="3862510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640BFD-1353-41E6-82CF-FA4A7AFB7AEA}"/>
              </a:ext>
            </a:extLst>
          </p:cNvPr>
          <p:cNvSpPr/>
          <p:nvPr/>
        </p:nvSpPr>
        <p:spPr>
          <a:xfrm>
            <a:off x="2780178" y="3859110"/>
            <a:ext cx="815769" cy="451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0741BB-4C09-4E0D-9B4B-5E8E71F3612B}"/>
              </a:ext>
            </a:extLst>
          </p:cNvPr>
          <p:cNvSpPr/>
          <p:nvPr/>
        </p:nvSpPr>
        <p:spPr>
          <a:xfrm>
            <a:off x="8315247" y="3860450"/>
            <a:ext cx="815769" cy="4517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85DD32-2CB3-4A33-8490-4F1FB18F846D}"/>
              </a:ext>
            </a:extLst>
          </p:cNvPr>
          <p:cNvSpPr/>
          <p:nvPr/>
        </p:nvSpPr>
        <p:spPr>
          <a:xfrm>
            <a:off x="7702748" y="3870546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007DCD-7D6C-4925-8508-03F97A336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87" y="953279"/>
            <a:ext cx="194945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23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Cycle Checking Example 2</a:t>
            </a:r>
            <a:endParaRPr lang="en-US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45B313-4080-4677-A878-C313A244D3D1}"/>
              </a:ext>
            </a:extLst>
          </p:cNvPr>
          <p:cNvSpPr/>
          <p:nvPr/>
        </p:nvSpPr>
        <p:spPr>
          <a:xfrm>
            <a:off x="1648730" y="4473795"/>
            <a:ext cx="3443288" cy="7572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16S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011CFD-9EF8-4EA0-8CB0-C47AC4B27BC7}"/>
              </a:ext>
            </a:extLst>
          </p:cNvPr>
          <p:cNvSpPr/>
          <p:nvPr/>
        </p:nvSpPr>
        <p:spPr>
          <a:xfrm>
            <a:off x="4434794" y="5270916"/>
            <a:ext cx="657225" cy="5125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BCA877-6781-4D34-8BCF-91EF56B9D714}"/>
              </a:ext>
            </a:extLst>
          </p:cNvPr>
          <p:cNvSpPr/>
          <p:nvPr/>
        </p:nvSpPr>
        <p:spPr>
          <a:xfrm>
            <a:off x="1648731" y="5270916"/>
            <a:ext cx="728663" cy="508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700" dirty="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E3908B-61A3-42E9-8033-5AF62A3DEE8D}"/>
              </a:ext>
            </a:extLst>
          </p:cNvPr>
          <p:cNvSpPr/>
          <p:nvPr/>
        </p:nvSpPr>
        <p:spPr>
          <a:xfrm>
            <a:off x="1077230" y="5285924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640BFD-1353-41E6-82CF-FA4A7AFB7AEA}"/>
              </a:ext>
            </a:extLst>
          </p:cNvPr>
          <p:cNvSpPr/>
          <p:nvPr/>
        </p:nvSpPr>
        <p:spPr>
          <a:xfrm>
            <a:off x="205695" y="5282524"/>
            <a:ext cx="815769" cy="451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0741BB-4C09-4E0D-9B4B-5E8E71F3612B}"/>
              </a:ext>
            </a:extLst>
          </p:cNvPr>
          <p:cNvSpPr/>
          <p:nvPr/>
        </p:nvSpPr>
        <p:spPr>
          <a:xfrm>
            <a:off x="5740764" y="5283864"/>
            <a:ext cx="815769" cy="4517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Linker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85DD32-2CB3-4A33-8490-4F1FB18F846D}"/>
              </a:ext>
            </a:extLst>
          </p:cNvPr>
          <p:cNvSpPr/>
          <p:nvPr/>
        </p:nvSpPr>
        <p:spPr>
          <a:xfrm>
            <a:off x="5128265" y="5293960"/>
            <a:ext cx="533410" cy="4628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N’s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DA29DF-0A6A-443E-B3D4-E9CC299A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" y="1027050"/>
            <a:ext cx="5784369" cy="2869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5A5264-55A7-4E99-B57D-B532CA3ADFFA}"/>
              </a:ext>
            </a:extLst>
          </p:cNvPr>
          <p:cNvSpPr txBox="1"/>
          <p:nvPr/>
        </p:nvSpPr>
        <p:spPr>
          <a:xfrm>
            <a:off x="8372104" y="1496291"/>
            <a:ext cx="3526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E6E3"/>
                </a:solidFill>
              </a:rPr>
              <a:t>Sometimes what you amplified is messy!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E6E3"/>
                </a:solidFill>
              </a:rPr>
              <a:t>Why will primers always be on the bottom of a gel?</a:t>
            </a:r>
            <a:br>
              <a:rPr lang="en-US" dirty="0">
                <a:solidFill>
                  <a:srgbClr val="6EE6E3"/>
                </a:solidFill>
              </a:rPr>
            </a:br>
            <a:r>
              <a:rPr lang="en-US" dirty="0">
                <a:solidFill>
                  <a:srgbClr val="6EE6E3"/>
                </a:solidFill>
              </a:rPr>
              <a:t>Importance of negative control &amp; should we sequence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EE6E3"/>
                </a:solidFill>
              </a:rPr>
              <a:t>If nothing shows up you can add cycles- danger of adding cycles?</a:t>
            </a:r>
            <a:br>
              <a:rPr lang="en-US" dirty="0">
                <a:solidFill>
                  <a:srgbClr val="6EE6E3"/>
                </a:solidFill>
              </a:rPr>
            </a:br>
            <a:endParaRPr lang="en-US" dirty="0">
              <a:solidFill>
                <a:srgbClr val="6EE6E3"/>
              </a:solidFill>
            </a:endParaRPr>
          </a:p>
        </p:txBody>
      </p:sp>
      <p:sp>
        <p:nvSpPr>
          <p:cNvPr id="13" name="Triangle 53">
            <a:extLst>
              <a:ext uri="{FF2B5EF4-FFF2-40B4-BE49-F238E27FC236}">
                <a16:creationId xmlns:a16="http://schemas.microsoft.com/office/drawing/2014/main" id="{788C5B75-5C04-4ED4-8474-08EF51930B41}"/>
              </a:ext>
            </a:extLst>
          </p:cNvPr>
          <p:cNvSpPr/>
          <p:nvPr/>
        </p:nvSpPr>
        <p:spPr>
          <a:xfrm rot="12528959">
            <a:off x="6774532" y="1254361"/>
            <a:ext cx="701565" cy="743663"/>
          </a:xfrm>
          <a:prstGeom prst="triangle">
            <a:avLst>
              <a:gd name="adj" fmla="val 53844"/>
            </a:avLst>
          </a:prstGeom>
          <a:solidFill>
            <a:srgbClr val="94D8F1">
              <a:alpha val="50196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4" name="Picture 13" descr="mage result for bacteria">
            <a:extLst>
              <a:ext uri="{FF2B5EF4-FFF2-40B4-BE49-F238E27FC236}">
                <a16:creationId xmlns:a16="http://schemas.microsoft.com/office/drawing/2014/main" id="{56B3B95B-8905-4CD8-B149-448AD4745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66608" y="796278"/>
            <a:ext cx="843845" cy="82328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B4BDA2D2-B6BD-4B06-9C3F-1496CE2AA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3" y="1962902"/>
            <a:ext cx="2546689" cy="22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158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6EE6E3"/>
                </a:solidFill>
              </a:rPr>
              <a:t>PCR Cleanup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9" y="1474788"/>
            <a:ext cx="8941843" cy="302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48271"/>
          <a:stretch/>
        </p:blipFill>
        <p:spPr>
          <a:xfrm>
            <a:off x="2847473" y="4830761"/>
            <a:ext cx="6497053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7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661</Words>
  <Application>Microsoft Office PowerPoint</Application>
  <PresentationFormat>Widescreen</PresentationFormat>
  <Paragraphs>159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Office Theme</vt:lpstr>
      <vt:lpstr>1_Office Theme</vt:lpstr>
      <vt:lpstr>Intro to Metabarcoding and lab pipeline overview</vt:lpstr>
      <vt:lpstr>Figuring out what is present in complex communities</vt:lpstr>
      <vt:lpstr>Metabarcoding and Sequencing</vt:lpstr>
      <vt:lpstr>DNA Isolation</vt:lpstr>
      <vt:lpstr>What’s a “primer”</vt:lpstr>
      <vt:lpstr>PCR Amplification</vt:lpstr>
      <vt:lpstr>Cycle Checking Example 1</vt:lpstr>
      <vt:lpstr>Cycle Checking Example 2</vt:lpstr>
      <vt:lpstr>PCR Cleanup</vt:lpstr>
      <vt:lpstr>Addition of barcodes</vt:lpstr>
      <vt:lpstr>What are the barcodes for?</vt:lpstr>
      <vt:lpstr>2nd PCR Amplification </vt:lpstr>
      <vt:lpstr>Gel pcr products</vt:lpstr>
      <vt:lpstr>Pooling products</vt:lpstr>
      <vt:lpstr>PCR Cleanup for pooled samples</vt:lpstr>
      <vt:lpstr>Gel extraction</vt:lpstr>
      <vt:lpstr>Test PCR with Illumina adapters</vt:lpstr>
      <vt:lpstr>Illumina Sequencing</vt:lpstr>
      <vt:lpstr>Millions of reads from Illumina</vt:lpstr>
      <vt:lpstr>Illumina fastq file format </vt:lpstr>
      <vt:lpstr>What to do with sequencing data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Metabarcoding and lab pipeline overview</dc:title>
  <dc:creator>Lucas Fifer</dc:creator>
  <cp:lastModifiedBy>Lucas Fifer</cp:lastModifiedBy>
  <cp:revision>6</cp:revision>
  <dcterms:created xsi:type="dcterms:W3CDTF">2021-07-30T17:12:35Z</dcterms:created>
  <dcterms:modified xsi:type="dcterms:W3CDTF">2021-08-29T02:08:13Z</dcterms:modified>
</cp:coreProperties>
</file>